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Lst>
  <p:sldSz cy="5143500" cx="9144000"/>
  <p:notesSz cx="6858000" cy="9144000"/>
  <p:embeddedFontLst>
    <p:embeddedFont>
      <p:font typeface="Dosis"/>
      <p:regular r:id="rId13"/>
      <p:bold r:id="rId14"/>
    </p:embeddedFont>
    <p:embeddedFont>
      <p:font typeface="Roboto"/>
      <p:regular r:id="rId15"/>
      <p:bold r:id="rId16"/>
      <p:italic r:id="rId17"/>
      <p:boldItalic r:id="rId18"/>
    </p:embeddedFont>
    <p:embeddedFont>
      <p:font typeface="Nuni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bold.fntdata"/><Relationship Id="rId11" Type="http://schemas.openxmlformats.org/officeDocument/2006/relationships/slide" Target="slides/slide5.xml"/><Relationship Id="rId22" Type="http://schemas.openxmlformats.org/officeDocument/2006/relationships/font" Target="fonts/Nunito-boldItalic.fntdata"/><Relationship Id="rId10" Type="http://schemas.openxmlformats.org/officeDocument/2006/relationships/slide" Target="slides/slide4.xml"/><Relationship Id="rId21" Type="http://schemas.openxmlformats.org/officeDocument/2006/relationships/font" Target="fonts/Nunito-italic.fntdata"/><Relationship Id="rId13" Type="http://schemas.openxmlformats.org/officeDocument/2006/relationships/font" Target="fonts/Dosis-regular.fntdata"/><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Roboto-regular.fntdata"/><Relationship Id="rId14" Type="http://schemas.openxmlformats.org/officeDocument/2006/relationships/font" Target="fonts/Dosis-bold.fntdata"/><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slideMaster" Target="slideMasters/slideMaster2.xml"/><Relationship Id="rId19" Type="http://schemas.openxmlformats.org/officeDocument/2006/relationships/font" Target="fonts/Nunito-regular.fntdata"/><Relationship Id="rId6" Type="http://schemas.openxmlformats.org/officeDocument/2006/relationships/notesMaster" Target="notesMasters/notesMaster1.xml"/><Relationship Id="rId18" Type="http://schemas.openxmlformats.org/officeDocument/2006/relationships/font" Target="fonts/Roboto-bold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f84eb88a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f84eb88a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09c81fab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09c81fab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f84eb88aa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f84eb88aa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0222e523c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0222e523c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0222e523c9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0222e523c9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0222e523c9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0222e523c9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5" y="744575"/>
            <a:ext cx="3852300" cy="20526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3300"/>
              <a:buNone/>
              <a:defRPr b="1" sz="3300">
                <a:solidFill>
                  <a:schemeClr val="lt1"/>
                </a:solidFill>
              </a:defRPr>
            </a:lvl1pPr>
            <a:lvl2pPr lvl="1" algn="ctr">
              <a:spcBef>
                <a:spcPts val="0"/>
              </a:spcBef>
              <a:spcAft>
                <a:spcPts val="0"/>
              </a:spcAft>
              <a:buClr>
                <a:schemeClr val="lt1"/>
              </a:buClr>
              <a:buSzPts val="3300"/>
              <a:buNone/>
              <a:defRPr b="1" sz="3300">
                <a:solidFill>
                  <a:schemeClr val="lt1"/>
                </a:solidFill>
              </a:defRPr>
            </a:lvl2pPr>
            <a:lvl3pPr lvl="2" algn="ctr">
              <a:spcBef>
                <a:spcPts val="0"/>
              </a:spcBef>
              <a:spcAft>
                <a:spcPts val="0"/>
              </a:spcAft>
              <a:buClr>
                <a:schemeClr val="lt1"/>
              </a:buClr>
              <a:buSzPts val="3300"/>
              <a:buNone/>
              <a:defRPr b="1" sz="3300">
                <a:solidFill>
                  <a:schemeClr val="lt1"/>
                </a:solidFill>
              </a:defRPr>
            </a:lvl3pPr>
            <a:lvl4pPr lvl="3" algn="ctr">
              <a:spcBef>
                <a:spcPts val="0"/>
              </a:spcBef>
              <a:spcAft>
                <a:spcPts val="0"/>
              </a:spcAft>
              <a:buClr>
                <a:schemeClr val="lt1"/>
              </a:buClr>
              <a:buSzPts val="3300"/>
              <a:buNone/>
              <a:defRPr b="1" sz="3300">
                <a:solidFill>
                  <a:schemeClr val="lt1"/>
                </a:solidFill>
              </a:defRPr>
            </a:lvl4pPr>
            <a:lvl5pPr lvl="4" algn="ctr">
              <a:spcBef>
                <a:spcPts val="0"/>
              </a:spcBef>
              <a:spcAft>
                <a:spcPts val="0"/>
              </a:spcAft>
              <a:buClr>
                <a:schemeClr val="lt1"/>
              </a:buClr>
              <a:buSzPts val="3300"/>
              <a:buNone/>
              <a:defRPr b="1" sz="3300">
                <a:solidFill>
                  <a:schemeClr val="lt1"/>
                </a:solidFill>
              </a:defRPr>
            </a:lvl5pPr>
            <a:lvl6pPr lvl="5" algn="ctr">
              <a:spcBef>
                <a:spcPts val="0"/>
              </a:spcBef>
              <a:spcAft>
                <a:spcPts val="0"/>
              </a:spcAft>
              <a:buClr>
                <a:schemeClr val="lt1"/>
              </a:buClr>
              <a:buSzPts val="3300"/>
              <a:buNone/>
              <a:defRPr b="1" sz="3300">
                <a:solidFill>
                  <a:schemeClr val="lt1"/>
                </a:solidFill>
              </a:defRPr>
            </a:lvl6pPr>
            <a:lvl7pPr lvl="6" algn="ctr">
              <a:spcBef>
                <a:spcPts val="0"/>
              </a:spcBef>
              <a:spcAft>
                <a:spcPts val="0"/>
              </a:spcAft>
              <a:buClr>
                <a:schemeClr val="lt1"/>
              </a:buClr>
              <a:buSzPts val="3300"/>
              <a:buNone/>
              <a:defRPr b="1" sz="3300">
                <a:solidFill>
                  <a:schemeClr val="lt1"/>
                </a:solidFill>
              </a:defRPr>
            </a:lvl7pPr>
            <a:lvl8pPr lvl="7" algn="ctr">
              <a:spcBef>
                <a:spcPts val="0"/>
              </a:spcBef>
              <a:spcAft>
                <a:spcPts val="0"/>
              </a:spcAft>
              <a:buClr>
                <a:schemeClr val="lt1"/>
              </a:buClr>
              <a:buSzPts val="3300"/>
              <a:buNone/>
              <a:defRPr b="1" sz="3300">
                <a:solidFill>
                  <a:schemeClr val="lt1"/>
                </a:solidFill>
              </a:defRPr>
            </a:lvl8pPr>
            <a:lvl9pPr lvl="8" algn="ctr">
              <a:spcBef>
                <a:spcPts val="0"/>
              </a:spcBef>
              <a:spcAft>
                <a:spcPts val="0"/>
              </a:spcAft>
              <a:buClr>
                <a:schemeClr val="lt1"/>
              </a:buClr>
              <a:buSzPts val="3300"/>
              <a:buNone/>
              <a:defRPr b="1" sz="3300">
                <a:solidFill>
                  <a:schemeClr val="lt1"/>
                </a:solidFill>
              </a:defRPr>
            </a:lvl9pPr>
          </a:lstStyle>
          <a:p/>
        </p:txBody>
      </p:sp>
      <p:sp>
        <p:nvSpPr>
          <p:cNvPr id="11" name="Google Shape;11;p2"/>
          <p:cNvSpPr txBox="1"/>
          <p:nvPr>
            <p:ph idx="1" type="subTitle"/>
          </p:nvPr>
        </p:nvSpPr>
        <p:spPr>
          <a:xfrm>
            <a:off x="4980000" y="2834125"/>
            <a:ext cx="3852300" cy="17139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
          <p:cNvSpPr txBox="1"/>
          <p:nvPr>
            <p:ph type="title"/>
          </p:nvPr>
        </p:nvSpPr>
        <p:spPr>
          <a:xfrm>
            <a:off x="311700" y="-12175"/>
            <a:ext cx="7632300" cy="5727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0.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1.xml"/><Relationship Id="rId12" Type="http://schemas.openxmlformats.org/officeDocument/2006/relationships/slideLayout" Target="../slideLayouts/slideLayout22.xml"/><Relationship Id="rId1" Type="http://schemas.openxmlformats.org/officeDocument/2006/relationships/image" Target="../media/image12.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github.com/ferrysetefanus/Improving-Employee-Retention-by-Predicting-Employee-Attrition-Using-Machine-Learning"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github.com/ferrysetefanus/Improving-Employee-Retention-by-Predicting-Employee-Attrition-Using-Machine-Learni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github.com/ferrysetefanus/Improving-Employee-Retention-by-Predicting-Employee-Attrition-Using-Machine-Learning"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github.com/ferrysetefanus/Improving-Employee-Retention-by-Predicting-Employee-Attrition-Using-Machine-Learning" TargetMode="External"/><Relationship Id="rId4" Type="http://schemas.openxmlformats.org/officeDocument/2006/relationships/image" Target="../media/image6.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Google Shape;99;p25"/>
          <p:cNvSpPr txBox="1"/>
          <p:nvPr>
            <p:ph type="ctrTitle"/>
          </p:nvPr>
        </p:nvSpPr>
        <p:spPr>
          <a:xfrm>
            <a:off x="311700" y="1542800"/>
            <a:ext cx="3736800" cy="200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180">
                <a:latin typeface="Dosis"/>
                <a:ea typeface="Dosis"/>
                <a:cs typeface="Dosis"/>
                <a:sym typeface="Dosis"/>
              </a:rPr>
              <a:t>Improving Employee Retention by Predicting Employee Attrition Using Machine Learning</a:t>
            </a:r>
            <a:endParaRPr sz="318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anchorCtr="0" anchor="t" bIns="34275" lIns="68575" spcFirstLastPara="1" rIns="68575" wrap="square" tIns="34275">
            <a:noAutofit/>
          </a:bodyPr>
          <a:lstStyle/>
          <a:p>
            <a:pPr indent="0" lvl="0" marL="0" rtl="0" algn="l">
              <a:spcBef>
                <a:spcPts val="0"/>
              </a:spcBef>
              <a:spcAft>
                <a:spcPts val="0"/>
              </a:spcAft>
              <a:buClr>
                <a:schemeClr val="dk1"/>
              </a:buClr>
              <a:buSzPts val="1100"/>
              <a:buFont typeface="Arial"/>
              <a:buNone/>
            </a:pPr>
            <a:r>
              <a:rPr b="1" lang="en" sz="1200">
                <a:solidFill>
                  <a:schemeClr val="dk1"/>
                </a:solidFill>
                <a:latin typeface="Dosis"/>
                <a:ea typeface="Dosis"/>
                <a:cs typeface="Dosis"/>
                <a:sym typeface="Dosis"/>
              </a:rPr>
              <a:t>Created by: </a:t>
            </a:r>
            <a:endParaRPr b="1" sz="1200">
              <a:solidFill>
                <a:schemeClr val="dk1"/>
              </a:solidFill>
              <a:latin typeface="Dosis"/>
              <a:ea typeface="Dosis"/>
              <a:cs typeface="Dosis"/>
              <a:sym typeface="Dosis"/>
            </a:endParaRPr>
          </a:p>
          <a:p>
            <a:pPr indent="0" lvl="0" marL="0" rtl="0" algn="l">
              <a:spcBef>
                <a:spcPts val="0"/>
              </a:spcBef>
              <a:spcAft>
                <a:spcPts val="0"/>
              </a:spcAft>
              <a:buClr>
                <a:schemeClr val="dk1"/>
              </a:buClr>
              <a:buSzPts val="1100"/>
              <a:buFont typeface="Arial"/>
              <a:buNone/>
            </a:pPr>
            <a:r>
              <a:rPr b="1" lang="en" sz="1200">
                <a:solidFill>
                  <a:schemeClr val="dk1"/>
                </a:solidFill>
                <a:latin typeface="Dosis"/>
                <a:ea typeface="Dosis"/>
                <a:cs typeface="Dosis"/>
                <a:sym typeface="Dosis"/>
              </a:rPr>
              <a:t>Ferry Setefanus</a:t>
            </a:r>
            <a:endParaRPr b="1" sz="1200">
              <a:solidFill>
                <a:schemeClr val="dk1"/>
              </a:solidFill>
              <a:latin typeface="Dosis"/>
              <a:ea typeface="Dosis"/>
              <a:cs typeface="Dosis"/>
              <a:sym typeface="Dosis"/>
            </a:endParaRPr>
          </a:p>
          <a:p>
            <a:pPr indent="0" lvl="0" marL="0" rtl="0" algn="l">
              <a:spcBef>
                <a:spcPts val="0"/>
              </a:spcBef>
              <a:spcAft>
                <a:spcPts val="0"/>
              </a:spcAft>
              <a:buClr>
                <a:schemeClr val="dk1"/>
              </a:buClr>
              <a:buSzPts val="1100"/>
              <a:buFont typeface="Arial"/>
              <a:buNone/>
            </a:pPr>
            <a:r>
              <a:rPr lang="en" sz="1200">
                <a:solidFill>
                  <a:schemeClr val="dk1"/>
                </a:solidFill>
                <a:latin typeface="Dosis"/>
                <a:ea typeface="Dosis"/>
                <a:cs typeface="Dosis"/>
                <a:sym typeface="Dosis"/>
              </a:rPr>
              <a:t>ferrysetefanus@gmail.com</a:t>
            </a:r>
            <a:endParaRPr sz="1200">
              <a:solidFill>
                <a:schemeClr val="dk1"/>
              </a:solidFill>
              <a:latin typeface="Dosis"/>
              <a:ea typeface="Dosis"/>
              <a:cs typeface="Dosis"/>
              <a:sym typeface="Dosis"/>
            </a:endParaRPr>
          </a:p>
          <a:p>
            <a:pPr indent="0" lvl="0" marL="0" rtl="0" algn="l">
              <a:spcBef>
                <a:spcPts val="0"/>
              </a:spcBef>
              <a:spcAft>
                <a:spcPts val="0"/>
              </a:spcAft>
              <a:buClr>
                <a:schemeClr val="dk1"/>
              </a:buClr>
              <a:buSzPts val="1100"/>
              <a:buFont typeface="Arial"/>
              <a:buNone/>
            </a:pPr>
            <a:r>
              <a:rPr lang="en" sz="1200">
                <a:solidFill>
                  <a:schemeClr val="dk1"/>
                </a:solidFill>
                <a:latin typeface="Dosis"/>
                <a:ea typeface="Dosis"/>
                <a:cs typeface="Dosis"/>
                <a:sym typeface="Dosis"/>
              </a:rPr>
              <a:t>https://www.linkedin.com/in/ferry-setefanus-257098170/</a:t>
            </a:r>
            <a:endParaRPr sz="1200">
              <a:solidFill>
                <a:schemeClr val="dk1"/>
              </a:solidFill>
              <a:latin typeface="Dosis"/>
              <a:ea typeface="Dosis"/>
              <a:cs typeface="Dosis"/>
              <a:sym typeface="Dosis"/>
            </a:endParaRPr>
          </a:p>
          <a:p>
            <a:pPr indent="0" lvl="0" marL="0" rtl="0" algn="l">
              <a:spcBef>
                <a:spcPts val="0"/>
              </a:spcBef>
              <a:spcAft>
                <a:spcPts val="0"/>
              </a:spcAft>
              <a:buClr>
                <a:schemeClr val="dk1"/>
              </a:buClr>
              <a:buSzPts val="1100"/>
              <a:buFont typeface="Arial"/>
              <a:buNone/>
            </a:pPr>
            <a:r>
              <a:t/>
            </a:r>
            <a:endParaRPr b="1" sz="1200">
              <a:solidFill>
                <a:schemeClr val="dk1"/>
              </a:solidFill>
              <a:latin typeface="Dosis"/>
              <a:ea typeface="Dosis"/>
              <a:cs typeface="Dosis"/>
              <a:sym typeface="Dosis"/>
            </a:endParaRPr>
          </a:p>
          <a:p>
            <a:pPr indent="0" lvl="0" marL="0" rtl="0" algn="l">
              <a:spcBef>
                <a:spcPts val="0"/>
              </a:spcBef>
              <a:spcAft>
                <a:spcPts val="0"/>
              </a:spcAft>
              <a:buClr>
                <a:schemeClr val="dk1"/>
              </a:buClr>
              <a:buSzPts val="1100"/>
              <a:buFont typeface="Arial"/>
              <a:buNone/>
            </a:pPr>
            <a:r>
              <a:t/>
            </a:r>
            <a:endParaRPr b="1" sz="1200">
              <a:solidFill>
                <a:schemeClr val="dk1"/>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t/>
            </a:r>
            <a:endParaRPr b="1" sz="1200">
              <a:latin typeface="Dosis"/>
              <a:ea typeface="Dosis"/>
              <a:cs typeface="Dosis"/>
              <a:sym typeface="Dosis"/>
            </a:endParaRPr>
          </a:p>
        </p:txBody>
      </p:sp>
      <p:pic>
        <p:nvPicPr>
          <p:cNvPr id="101" name="Google Shape;101;p25"/>
          <p:cNvPicPr preferRelativeResize="0"/>
          <p:nvPr/>
        </p:nvPicPr>
        <p:blipFill rotWithShape="1">
          <a:blip r:embed="rId4">
            <a:alphaModFix/>
          </a:blip>
          <a:srcRect b="0" l="0" r="0" t="0"/>
          <a:stretch/>
        </p:blipFill>
        <p:spPr>
          <a:xfrm>
            <a:off x="4665150" y="685600"/>
            <a:ext cx="1218600" cy="1218600"/>
          </a:xfrm>
          <a:prstGeom prst="roundRect">
            <a:avLst>
              <a:gd fmla="val 50000" name="adj"/>
            </a:avLst>
          </a:prstGeom>
          <a:noFill/>
          <a:ln cap="flat" cmpd="sng" w="9525">
            <a:solidFill>
              <a:schemeClr val="dk1"/>
            </a:solidFill>
            <a:prstDash val="solid"/>
            <a:round/>
            <a:headEnd len="sm" w="sm" type="none"/>
            <a:tailEnd len="sm" w="sm" type="none"/>
          </a:ln>
        </p:spPr>
      </p:pic>
      <p:sp>
        <p:nvSpPr>
          <p:cNvPr id="102" name="Google Shape;102;p25"/>
          <p:cNvSpPr txBox="1"/>
          <p:nvPr>
            <p:ph idx="1" type="subTitle"/>
          </p:nvPr>
        </p:nvSpPr>
        <p:spPr>
          <a:xfrm>
            <a:off x="4665150" y="2202425"/>
            <a:ext cx="4167000" cy="22980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Clr>
                <a:schemeClr val="dk1"/>
              </a:buClr>
              <a:buSzPts val="1018"/>
              <a:buFont typeface="Arial"/>
              <a:buNone/>
            </a:pPr>
            <a:r>
              <a:rPr lang="en" sz="1050">
                <a:highlight>
                  <a:schemeClr val="lt1"/>
                </a:highlight>
                <a:latin typeface="Roboto"/>
                <a:ea typeface="Roboto"/>
                <a:cs typeface="Roboto"/>
                <a:sym typeface="Roboto"/>
              </a:rPr>
              <a:t>Data Science enthusiast with a bachelor's degree in information systems at STMIK Pontianak. Passionate in data science, data analysis, machine learning and loves learning new things related to technology. Have experience in warehousing field for 4 years. Currently looking for an opportunity to work in the data field.</a:t>
            </a:r>
            <a:endParaRPr sz="2790"/>
          </a:p>
          <a:p>
            <a:pPr indent="0" lvl="0" marL="0" rtl="0" algn="just">
              <a:lnSpc>
                <a:spcPct val="95000"/>
              </a:lnSpc>
              <a:spcBef>
                <a:spcPts val="1200"/>
              </a:spcBef>
              <a:spcAft>
                <a:spcPts val="0"/>
              </a:spcAft>
              <a:buClr>
                <a:schemeClr val="dk1"/>
              </a:buClr>
              <a:buSzPts val="1018"/>
              <a:buFont typeface="Arial"/>
              <a:buNone/>
            </a:pPr>
            <a:r>
              <a:t/>
            </a:r>
            <a:endParaRPr sz="1217">
              <a:latin typeface="Nunito"/>
              <a:ea typeface="Nunito"/>
              <a:cs typeface="Nunito"/>
              <a:sym typeface="Nunito"/>
            </a:endParaRPr>
          </a:p>
          <a:p>
            <a:pPr indent="0" lvl="0" marL="0" rtl="0" algn="just">
              <a:lnSpc>
                <a:spcPct val="95000"/>
              </a:lnSpc>
              <a:spcBef>
                <a:spcPts val="1200"/>
              </a:spcBef>
              <a:spcAft>
                <a:spcPts val="0"/>
              </a:spcAft>
              <a:buClr>
                <a:schemeClr val="dk1"/>
              </a:buClr>
              <a:buSzPts val="1018"/>
              <a:buFont typeface="Arial"/>
              <a:buNone/>
            </a:pPr>
            <a:r>
              <a:t/>
            </a:r>
            <a:endParaRPr sz="1217">
              <a:latin typeface="Nunito"/>
              <a:ea typeface="Nunito"/>
              <a:cs typeface="Nunito"/>
              <a:sym typeface="Nunito"/>
            </a:endParaRPr>
          </a:p>
          <a:p>
            <a:pPr indent="0" lvl="0" marL="0" rtl="0" algn="just">
              <a:lnSpc>
                <a:spcPct val="95000"/>
              </a:lnSpc>
              <a:spcBef>
                <a:spcPts val="1200"/>
              </a:spcBef>
              <a:spcAft>
                <a:spcPts val="1200"/>
              </a:spcAft>
              <a:buSzPts val="1018"/>
              <a:buNone/>
            </a:pPr>
            <a:r>
              <a:t/>
            </a:r>
            <a:endParaRPr sz="1217">
              <a:latin typeface="Nunito"/>
              <a:ea typeface="Nunito"/>
              <a:cs typeface="Nunito"/>
              <a:sym typeface="Nunito"/>
            </a:endParaRPr>
          </a:p>
        </p:txBody>
      </p:sp>
      <p:pic>
        <p:nvPicPr>
          <p:cNvPr id="103" name="Google Shape;103;p25"/>
          <p:cNvPicPr preferRelativeResize="0"/>
          <p:nvPr/>
        </p:nvPicPr>
        <p:blipFill>
          <a:blip r:embed="rId5">
            <a:alphaModFix/>
          </a:blip>
          <a:stretch>
            <a:fillRect/>
          </a:stretch>
        </p:blipFill>
        <p:spPr>
          <a:xfrm>
            <a:off x="4665150" y="432938"/>
            <a:ext cx="1218599" cy="1723936"/>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6"/>
          <p:cNvSpPr txBox="1"/>
          <p:nvPr>
            <p:ph type="title"/>
          </p:nvPr>
        </p:nvSpPr>
        <p:spPr>
          <a:xfrm>
            <a:off x="0" y="-12175"/>
            <a:ext cx="79263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220">
                <a:solidFill>
                  <a:schemeClr val="lt1"/>
                </a:solidFill>
                <a:latin typeface="Roboto"/>
                <a:ea typeface="Roboto"/>
                <a:cs typeface="Roboto"/>
                <a:sym typeface="Roboto"/>
              </a:rPr>
              <a:t>Overview</a:t>
            </a:r>
            <a:endParaRPr b="1" sz="2220">
              <a:solidFill>
                <a:schemeClr val="lt1"/>
              </a:solidFill>
              <a:latin typeface="Roboto"/>
              <a:ea typeface="Roboto"/>
              <a:cs typeface="Roboto"/>
              <a:sym typeface="Roboto"/>
            </a:endParaRPr>
          </a:p>
        </p:txBody>
      </p:sp>
      <p:sp>
        <p:nvSpPr>
          <p:cNvPr id="109" name="Google Shape;109;p26"/>
          <p:cNvSpPr txBox="1"/>
          <p:nvPr>
            <p:ph idx="1" type="body"/>
          </p:nvPr>
        </p:nvSpPr>
        <p:spPr>
          <a:xfrm>
            <a:off x="311700" y="1506875"/>
            <a:ext cx="8520600" cy="3062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solidFill>
                  <a:schemeClr val="dk1"/>
                </a:solidFill>
                <a:latin typeface="Dosis"/>
                <a:ea typeface="Dosis"/>
                <a:cs typeface="Dosis"/>
                <a:sym typeface="Dosis"/>
              </a:rPr>
              <a:t>Human resources (HR) is the main asset that needs to be managed properly by the company so that business goals can be achieved effectively and efficiently. On this occasion, we will face a problem about human resources in the company. Our focus is to find out how to keep employees to stay in the current company which can result in increased costs for employee recruitment and training for those who have just entered. By knowing the main factors that cause employee disengagement, companies can immediately address them by creating programs that are relevant to employee problems. </a:t>
            </a:r>
            <a:r>
              <a:rPr lang="en">
                <a:solidFill>
                  <a:schemeClr val="dk1"/>
                </a:solidFill>
                <a:latin typeface="Dosis"/>
                <a:ea typeface="Dosis"/>
                <a:cs typeface="Dosis"/>
                <a:sym typeface="Dosis"/>
              </a:rPr>
              <a:t> </a:t>
            </a:r>
            <a:r>
              <a:rPr lang="en">
                <a:solidFill>
                  <a:schemeClr val="dk1"/>
                </a:solidFill>
                <a:latin typeface="Dosis"/>
                <a:ea typeface="Dosis"/>
                <a:cs typeface="Dosis"/>
                <a:sym typeface="Dosis"/>
              </a:rPr>
              <a:t>“</a:t>
            </a:r>
            <a:endParaRPr>
              <a:solidFill>
                <a:schemeClr val="dk1"/>
              </a:solidFill>
              <a:latin typeface="Dosis"/>
              <a:ea typeface="Dosis"/>
              <a:cs typeface="Dosis"/>
              <a:sym typeface="Dosis"/>
            </a:endParaRPr>
          </a:p>
          <a:p>
            <a:pPr indent="0" lvl="0" marL="0" rtl="0" algn="just">
              <a:spcBef>
                <a:spcPts val="1200"/>
              </a:spcBef>
              <a:spcAft>
                <a:spcPts val="1200"/>
              </a:spcAft>
              <a:buNone/>
            </a:pPr>
            <a:r>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7"/>
          <p:cNvSpPr txBox="1"/>
          <p:nvPr>
            <p:ph type="title"/>
          </p:nvPr>
        </p:nvSpPr>
        <p:spPr>
          <a:xfrm>
            <a:off x="0" y="-12175"/>
            <a:ext cx="78660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Preprocessing</a:t>
            </a:r>
            <a:endParaRPr b="1"/>
          </a:p>
        </p:txBody>
      </p:sp>
      <p:sp>
        <p:nvSpPr>
          <p:cNvPr id="115" name="Google Shape;115;p27"/>
          <p:cNvSpPr txBox="1"/>
          <p:nvPr/>
        </p:nvSpPr>
        <p:spPr>
          <a:xfrm>
            <a:off x="4656000" y="4772700"/>
            <a:ext cx="4488000" cy="354000"/>
          </a:xfrm>
          <a:prstGeom prst="rect">
            <a:avLst/>
          </a:prstGeom>
          <a:noFill/>
          <a:ln>
            <a:noFill/>
          </a:ln>
        </p:spPr>
        <p:txBody>
          <a:bodyPr anchorCtr="0" anchor="t" bIns="91425" lIns="91425" spcFirstLastPara="1" rIns="91425" wrap="square" tIns="91425">
            <a:spAutoFit/>
          </a:bodyPr>
          <a:lstStyle/>
          <a:p>
            <a:pPr indent="0" lvl="0" marL="0" rtl="0" algn="r">
              <a:lnSpc>
                <a:spcPct val="100000"/>
              </a:lnSpc>
              <a:spcBef>
                <a:spcPts val="0"/>
              </a:spcBef>
              <a:spcAft>
                <a:spcPts val="0"/>
              </a:spcAft>
              <a:buNone/>
            </a:pPr>
            <a:r>
              <a:rPr lang="en" sz="1100"/>
              <a:t>For more details</a:t>
            </a:r>
            <a:r>
              <a:rPr lang="en" sz="1100">
                <a:solidFill>
                  <a:srgbClr val="000000"/>
                </a:solidFill>
              </a:rPr>
              <a:t>, </a:t>
            </a:r>
            <a:r>
              <a:rPr lang="en" sz="1100"/>
              <a:t>see</a:t>
            </a:r>
            <a:r>
              <a:rPr lang="en" sz="1100">
                <a:solidFill>
                  <a:srgbClr val="000000"/>
                </a:solidFill>
              </a:rPr>
              <a:t> jupyter notebook </a:t>
            </a:r>
            <a:r>
              <a:rPr lang="en" sz="1100" u="sng">
                <a:solidFill>
                  <a:schemeClr val="hlink"/>
                </a:solidFill>
                <a:hlinkClick r:id="rId3"/>
              </a:rPr>
              <a:t>here</a:t>
            </a:r>
            <a:endParaRPr sz="1100">
              <a:solidFill>
                <a:srgbClr val="000000"/>
              </a:solidFill>
            </a:endParaRPr>
          </a:p>
        </p:txBody>
      </p:sp>
      <p:sp>
        <p:nvSpPr>
          <p:cNvPr id="116" name="Google Shape;116;p27"/>
          <p:cNvSpPr txBox="1"/>
          <p:nvPr/>
        </p:nvSpPr>
        <p:spPr>
          <a:xfrm>
            <a:off x="-992600" y="1781000"/>
            <a:ext cx="820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17" name="Google Shape;117;p27"/>
          <p:cNvPicPr preferRelativeResize="0"/>
          <p:nvPr/>
        </p:nvPicPr>
        <p:blipFill>
          <a:blip r:embed="rId4">
            <a:alphaModFix/>
          </a:blip>
          <a:stretch>
            <a:fillRect/>
          </a:stretch>
        </p:blipFill>
        <p:spPr>
          <a:xfrm>
            <a:off x="1301175" y="652325"/>
            <a:ext cx="6541643" cy="2286700"/>
          </a:xfrm>
          <a:prstGeom prst="rect">
            <a:avLst/>
          </a:prstGeom>
          <a:noFill/>
          <a:ln>
            <a:noFill/>
          </a:ln>
        </p:spPr>
      </p:pic>
      <p:sp>
        <p:nvSpPr>
          <p:cNvPr id="118" name="Google Shape;118;p27"/>
          <p:cNvSpPr txBox="1"/>
          <p:nvPr/>
        </p:nvSpPr>
        <p:spPr>
          <a:xfrm>
            <a:off x="1800750" y="3030825"/>
            <a:ext cx="5542500" cy="1169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600"/>
              <a:t>First step, </a:t>
            </a:r>
            <a:r>
              <a:rPr lang="en" sz="1600">
                <a:solidFill>
                  <a:schemeClr val="accent5"/>
                </a:solidFill>
              </a:rPr>
              <a:t>impute </a:t>
            </a:r>
            <a:r>
              <a:rPr lang="en" sz="1600"/>
              <a:t>the columns that </a:t>
            </a:r>
            <a:r>
              <a:rPr lang="en" sz="1600">
                <a:solidFill>
                  <a:schemeClr val="accent5"/>
                </a:solidFill>
              </a:rPr>
              <a:t>have missing values</a:t>
            </a:r>
            <a:r>
              <a:rPr lang="en" sz="1600"/>
              <a:t>. Some columns that have missing values are </a:t>
            </a:r>
            <a:r>
              <a:rPr lang="en" sz="1600">
                <a:solidFill>
                  <a:schemeClr val="accent5"/>
                </a:solidFill>
              </a:rPr>
              <a:t>IkutProgramLOP</a:t>
            </a:r>
            <a:r>
              <a:rPr lang="en" sz="1600"/>
              <a:t>, </a:t>
            </a:r>
            <a:r>
              <a:rPr lang="en" sz="1600">
                <a:solidFill>
                  <a:schemeClr val="accent5"/>
                </a:solidFill>
              </a:rPr>
              <a:t>AlasanResign</a:t>
            </a:r>
            <a:r>
              <a:rPr lang="en" sz="1600"/>
              <a:t>, </a:t>
            </a:r>
            <a:r>
              <a:rPr lang="en" sz="1600">
                <a:solidFill>
                  <a:schemeClr val="accent5"/>
                </a:solidFill>
              </a:rPr>
              <a:t>JumlahKetidakhadiran</a:t>
            </a:r>
            <a:r>
              <a:rPr lang="en" sz="1600"/>
              <a:t>, </a:t>
            </a:r>
            <a:r>
              <a:rPr lang="en" sz="1600">
                <a:solidFill>
                  <a:schemeClr val="accent5"/>
                </a:solidFill>
              </a:rPr>
              <a:t>SkorKepuasanPegawai</a:t>
            </a:r>
            <a:r>
              <a:rPr lang="en" sz="1600"/>
              <a:t>,</a:t>
            </a:r>
            <a:r>
              <a:rPr lang="en" sz="1600"/>
              <a:t> </a:t>
            </a:r>
            <a:r>
              <a:rPr lang="en" sz="1600">
                <a:solidFill>
                  <a:schemeClr val="accent5"/>
                </a:solidFill>
              </a:rPr>
              <a:t>JumlahKeikutsertaanProjek </a:t>
            </a:r>
            <a:r>
              <a:rPr lang="en" sz="1600"/>
              <a:t>dan </a:t>
            </a:r>
            <a:r>
              <a:rPr lang="en" sz="1600">
                <a:solidFill>
                  <a:schemeClr val="accent5"/>
                </a:solidFill>
              </a:rPr>
              <a:t>JumlahKeterlambatanSebulanTerakhir</a:t>
            </a:r>
            <a:r>
              <a:rPr lang="en" sz="1600"/>
              <a:t>. </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8"/>
          <p:cNvSpPr txBox="1"/>
          <p:nvPr>
            <p:ph type="title"/>
          </p:nvPr>
        </p:nvSpPr>
        <p:spPr>
          <a:xfrm>
            <a:off x="0" y="-12175"/>
            <a:ext cx="78660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Preprocessing</a:t>
            </a:r>
            <a:endParaRPr b="1"/>
          </a:p>
        </p:txBody>
      </p:sp>
      <p:sp>
        <p:nvSpPr>
          <p:cNvPr id="124" name="Google Shape;124;p28"/>
          <p:cNvSpPr txBox="1"/>
          <p:nvPr/>
        </p:nvSpPr>
        <p:spPr>
          <a:xfrm>
            <a:off x="4656000" y="4772700"/>
            <a:ext cx="4488000" cy="354000"/>
          </a:xfrm>
          <a:prstGeom prst="rect">
            <a:avLst/>
          </a:prstGeom>
          <a:noFill/>
          <a:ln>
            <a:noFill/>
          </a:ln>
        </p:spPr>
        <p:txBody>
          <a:bodyPr anchorCtr="0" anchor="t" bIns="91425" lIns="91425" spcFirstLastPara="1" rIns="91425" wrap="square" tIns="91425">
            <a:spAutoFit/>
          </a:bodyPr>
          <a:lstStyle/>
          <a:p>
            <a:pPr indent="0" lvl="0" marL="0" rtl="0" algn="r">
              <a:lnSpc>
                <a:spcPct val="100000"/>
              </a:lnSpc>
              <a:spcBef>
                <a:spcPts val="0"/>
              </a:spcBef>
              <a:spcAft>
                <a:spcPts val="0"/>
              </a:spcAft>
              <a:buNone/>
            </a:pPr>
            <a:r>
              <a:rPr lang="en" sz="1100"/>
              <a:t>For more details</a:t>
            </a:r>
            <a:r>
              <a:rPr lang="en" sz="1100">
                <a:solidFill>
                  <a:srgbClr val="000000"/>
                </a:solidFill>
              </a:rPr>
              <a:t>, </a:t>
            </a:r>
            <a:r>
              <a:rPr lang="en" sz="1100"/>
              <a:t>see</a:t>
            </a:r>
            <a:r>
              <a:rPr lang="en" sz="1100">
                <a:solidFill>
                  <a:srgbClr val="000000"/>
                </a:solidFill>
              </a:rPr>
              <a:t> jupyter notebook </a:t>
            </a:r>
            <a:r>
              <a:rPr lang="en" sz="1100" u="sng">
                <a:solidFill>
                  <a:schemeClr val="hlink"/>
                </a:solidFill>
                <a:hlinkClick r:id="rId3"/>
              </a:rPr>
              <a:t>here</a:t>
            </a:r>
            <a:endParaRPr sz="1100">
              <a:solidFill>
                <a:srgbClr val="000000"/>
              </a:solidFill>
            </a:endParaRPr>
          </a:p>
        </p:txBody>
      </p:sp>
      <p:sp>
        <p:nvSpPr>
          <p:cNvPr id="125" name="Google Shape;125;p28"/>
          <p:cNvSpPr txBox="1"/>
          <p:nvPr/>
        </p:nvSpPr>
        <p:spPr>
          <a:xfrm>
            <a:off x="-992600" y="1781000"/>
            <a:ext cx="820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26" name="Google Shape;126;p28"/>
          <p:cNvSpPr txBox="1"/>
          <p:nvPr/>
        </p:nvSpPr>
        <p:spPr>
          <a:xfrm>
            <a:off x="360950" y="783625"/>
            <a:ext cx="8548800" cy="39558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700"/>
              <a:t>The imputation treatment for missing values in each column is : </a:t>
            </a:r>
            <a:endParaRPr sz="1700"/>
          </a:p>
          <a:p>
            <a:pPr indent="-336550" lvl="0" marL="457200" rtl="0" algn="just">
              <a:spcBef>
                <a:spcPts val="0"/>
              </a:spcBef>
              <a:spcAft>
                <a:spcPts val="0"/>
              </a:spcAft>
              <a:buSzPts val="1700"/>
              <a:buChar char="-"/>
            </a:pPr>
            <a:r>
              <a:rPr lang="en" sz="1900">
                <a:solidFill>
                  <a:schemeClr val="dk1"/>
                </a:solidFill>
              </a:rPr>
              <a:t>IkutProgramLOP : drop the columns because </a:t>
            </a:r>
            <a:r>
              <a:rPr lang="en" sz="1900">
                <a:solidFill>
                  <a:schemeClr val="accent5"/>
                </a:solidFill>
              </a:rPr>
              <a:t>too many missing values.</a:t>
            </a:r>
            <a:endParaRPr sz="1900">
              <a:solidFill>
                <a:schemeClr val="accent5"/>
              </a:solidFill>
            </a:endParaRPr>
          </a:p>
          <a:p>
            <a:pPr indent="-349250" lvl="0" marL="457200" rtl="0" algn="just">
              <a:spcBef>
                <a:spcPts val="0"/>
              </a:spcBef>
              <a:spcAft>
                <a:spcPts val="0"/>
              </a:spcAft>
              <a:buClr>
                <a:schemeClr val="dk1"/>
              </a:buClr>
              <a:buSzPts val="1900"/>
              <a:buChar char="-"/>
            </a:pPr>
            <a:r>
              <a:rPr lang="en" sz="1900">
                <a:solidFill>
                  <a:schemeClr val="dk1"/>
                </a:solidFill>
              </a:rPr>
              <a:t>AlasanResign </a:t>
            </a:r>
            <a:r>
              <a:rPr lang="en" sz="1900">
                <a:solidFill>
                  <a:schemeClr val="accent5"/>
                </a:solidFill>
              </a:rPr>
              <a:t>: </a:t>
            </a:r>
            <a:r>
              <a:rPr lang="en" sz="1900">
                <a:solidFill>
                  <a:schemeClr val="dk1"/>
                </a:solidFill>
              </a:rPr>
              <a:t>impute missing values in AlasanResign column with </a:t>
            </a:r>
            <a:r>
              <a:rPr lang="en" sz="1900">
                <a:solidFill>
                  <a:schemeClr val="accent5"/>
                </a:solidFill>
              </a:rPr>
              <a:t>modus</a:t>
            </a:r>
            <a:r>
              <a:rPr lang="en" sz="1900">
                <a:solidFill>
                  <a:schemeClr val="dk1"/>
                </a:solidFill>
              </a:rPr>
              <a:t> because </a:t>
            </a:r>
            <a:r>
              <a:rPr lang="en" sz="1900">
                <a:solidFill>
                  <a:schemeClr val="accent5"/>
                </a:solidFill>
              </a:rPr>
              <a:t>already too many unique values </a:t>
            </a:r>
            <a:r>
              <a:rPr lang="en" sz="1900">
                <a:solidFill>
                  <a:schemeClr val="dk1"/>
                </a:solidFill>
              </a:rPr>
              <a:t>if we make another new value</a:t>
            </a:r>
            <a:r>
              <a:rPr lang="en" sz="1900">
                <a:solidFill>
                  <a:schemeClr val="accent5"/>
                </a:solidFill>
              </a:rPr>
              <a:t>.</a:t>
            </a:r>
            <a:endParaRPr sz="1900">
              <a:solidFill>
                <a:schemeClr val="dk1"/>
              </a:solidFill>
            </a:endParaRPr>
          </a:p>
          <a:p>
            <a:pPr indent="-349250" lvl="0" marL="457200" rtl="0" algn="just">
              <a:spcBef>
                <a:spcPts val="0"/>
              </a:spcBef>
              <a:spcAft>
                <a:spcPts val="0"/>
              </a:spcAft>
              <a:buClr>
                <a:schemeClr val="dk1"/>
              </a:buClr>
              <a:buSzPts val="1900"/>
              <a:buChar char="-"/>
            </a:pPr>
            <a:r>
              <a:rPr lang="en" sz="1900">
                <a:solidFill>
                  <a:schemeClr val="dk1"/>
                </a:solidFill>
              </a:rPr>
              <a:t>JumlahKetidakhadiran </a:t>
            </a:r>
            <a:r>
              <a:rPr lang="en" sz="1900">
                <a:solidFill>
                  <a:schemeClr val="accent5"/>
                </a:solidFill>
              </a:rPr>
              <a:t>: impute </a:t>
            </a:r>
            <a:r>
              <a:rPr lang="en" sz="1900">
                <a:solidFill>
                  <a:schemeClr val="dk1"/>
                </a:solidFill>
              </a:rPr>
              <a:t>missing values with</a:t>
            </a:r>
            <a:r>
              <a:rPr lang="en" sz="1900">
                <a:solidFill>
                  <a:schemeClr val="accent5"/>
                </a:solidFill>
              </a:rPr>
              <a:t> median, </a:t>
            </a:r>
            <a:r>
              <a:rPr lang="en" sz="1900">
                <a:solidFill>
                  <a:schemeClr val="dk1"/>
                </a:solidFill>
              </a:rPr>
              <a:t>because</a:t>
            </a:r>
            <a:r>
              <a:rPr lang="en" sz="1900">
                <a:solidFill>
                  <a:schemeClr val="accent5"/>
                </a:solidFill>
              </a:rPr>
              <a:t> median </a:t>
            </a:r>
            <a:r>
              <a:rPr lang="en" sz="1900">
                <a:solidFill>
                  <a:schemeClr val="dk1"/>
                </a:solidFill>
              </a:rPr>
              <a:t>is more</a:t>
            </a:r>
            <a:r>
              <a:rPr lang="en" sz="1900">
                <a:solidFill>
                  <a:schemeClr val="accent5"/>
                </a:solidFill>
              </a:rPr>
              <a:t> robust to</a:t>
            </a:r>
            <a:r>
              <a:rPr lang="en" sz="1900">
                <a:solidFill>
                  <a:schemeClr val="dk1"/>
                </a:solidFill>
              </a:rPr>
              <a:t> various data </a:t>
            </a:r>
            <a:r>
              <a:rPr lang="en" sz="1900">
                <a:solidFill>
                  <a:schemeClr val="accent5"/>
                </a:solidFill>
              </a:rPr>
              <a:t>distributions.</a:t>
            </a:r>
            <a:endParaRPr sz="1900">
              <a:solidFill>
                <a:schemeClr val="dk1"/>
              </a:solidFill>
            </a:endParaRPr>
          </a:p>
          <a:p>
            <a:pPr indent="-349250" lvl="0" marL="457200" rtl="0" algn="just">
              <a:spcBef>
                <a:spcPts val="0"/>
              </a:spcBef>
              <a:spcAft>
                <a:spcPts val="0"/>
              </a:spcAft>
              <a:buClr>
                <a:schemeClr val="dk1"/>
              </a:buClr>
              <a:buSzPts val="1900"/>
              <a:buChar char="-"/>
            </a:pPr>
            <a:r>
              <a:rPr lang="en" sz="1900">
                <a:solidFill>
                  <a:schemeClr val="dk1"/>
                </a:solidFill>
              </a:rPr>
              <a:t>SkorKepuasanPegawai </a:t>
            </a:r>
            <a:r>
              <a:rPr lang="en" sz="1900">
                <a:solidFill>
                  <a:schemeClr val="accent5"/>
                </a:solidFill>
              </a:rPr>
              <a:t>:</a:t>
            </a:r>
            <a:r>
              <a:rPr lang="en" sz="1900">
                <a:solidFill>
                  <a:schemeClr val="dk1"/>
                </a:solidFill>
              </a:rPr>
              <a:t> impute missing values with</a:t>
            </a:r>
            <a:r>
              <a:rPr lang="en" sz="1900">
                <a:solidFill>
                  <a:schemeClr val="accent5"/>
                </a:solidFill>
              </a:rPr>
              <a:t> 0, assuming they are not satisfied.</a:t>
            </a:r>
            <a:endParaRPr sz="1900">
              <a:solidFill>
                <a:schemeClr val="dk1"/>
              </a:solidFill>
            </a:endParaRPr>
          </a:p>
          <a:p>
            <a:pPr indent="-349250" lvl="0" marL="457200" rtl="0" algn="just">
              <a:spcBef>
                <a:spcPts val="0"/>
              </a:spcBef>
              <a:spcAft>
                <a:spcPts val="0"/>
              </a:spcAft>
              <a:buClr>
                <a:schemeClr val="dk1"/>
              </a:buClr>
              <a:buSzPts val="1900"/>
              <a:buChar char="-"/>
            </a:pPr>
            <a:r>
              <a:rPr lang="en" sz="1900">
                <a:solidFill>
                  <a:schemeClr val="dk1"/>
                </a:solidFill>
              </a:rPr>
              <a:t>JumlahKeikutsertaanProjek : same treatment like JumlahKetidakhadiran column.</a:t>
            </a:r>
            <a:endParaRPr sz="1900">
              <a:solidFill>
                <a:schemeClr val="dk1"/>
              </a:solidFill>
            </a:endParaRPr>
          </a:p>
          <a:p>
            <a:pPr indent="-349250" lvl="0" marL="457200" rtl="0" algn="just">
              <a:spcBef>
                <a:spcPts val="0"/>
              </a:spcBef>
              <a:spcAft>
                <a:spcPts val="0"/>
              </a:spcAft>
              <a:buClr>
                <a:schemeClr val="dk1"/>
              </a:buClr>
              <a:buSzPts val="1900"/>
              <a:buChar char="-"/>
            </a:pPr>
            <a:r>
              <a:rPr lang="en" sz="1900">
                <a:solidFill>
                  <a:schemeClr val="dk1"/>
                </a:solidFill>
              </a:rPr>
              <a:t>JumlahKeterlambatanSebulanTerakhir : same treatment like JumlahKetidakhadiran column.</a:t>
            </a:r>
            <a:endParaRPr sz="19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9"/>
          <p:cNvSpPr txBox="1"/>
          <p:nvPr>
            <p:ph type="title"/>
          </p:nvPr>
        </p:nvSpPr>
        <p:spPr>
          <a:xfrm>
            <a:off x="0" y="-12175"/>
            <a:ext cx="78660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Preprocessing</a:t>
            </a:r>
            <a:endParaRPr b="1"/>
          </a:p>
        </p:txBody>
      </p:sp>
      <p:sp>
        <p:nvSpPr>
          <p:cNvPr id="132" name="Google Shape;132;p29"/>
          <p:cNvSpPr txBox="1"/>
          <p:nvPr/>
        </p:nvSpPr>
        <p:spPr>
          <a:xfrm>
            <a:off x="4656000" y="4772700"/>
            <a:ext cx="4488000" cy="354000"/>
          </a:xfrm>
          <a:prstGeom prst="rect">
            <a:avLst/>
          </a:prstGeom>
          <a:noFill/>
          <a:ln>
            <a:noFill/>
          </a:ln>
        </p:spPr>
        <p:txBody>
          <a:bodyPr anchorCtr="0" anchor="t" bIns="91425" lIns="91425" spcFirstLastPara="1" rIns="91425" wrap="square" tIns="91425">
            <a:spAutoFit/>
          </a:bodyPr>
          <a:lstStyle/>
          <a:p>
            <a:pPr indent="0" lvl="0" marL="0" rtl="0" algn="r">
              <a:lnSpc>
                <a:spcPct val="100000"/>
              </a:lnSpc>
              <a:spcBef>
                <a:spcPts val="0"/>
              </a:spcBef>
              <a:spcAft>
                <a:spcPts val="0"/>
              </a:spcAft>
              <a:buNone/>
            </a:pPr>
            <a:r>
              <a:rPr lang="en" sz="1100"/>
              <a:t>For more details</a:t>
            </a:r>
            <a:r>
              <a:rPr lang="en" sz="1100">
                <a:solidFill>
                  <a:srgbClr val="000000"/>
                </a:solidFill>
              </a:rPr>
              <a:t>, </a:t>
            </a:r>
            <a:r>
              <a:rPr lang="en" sz="1100"/>
              <a:t>see</a:t>
            </a:r>
            <a:r>
              <a:rPr lang="en" sz="1100">
                <a:solidFill>
                  <a:srgbClr val="000000"/>
                </a:solidFill>
              </a:rPr>
              <a:t> jupyter notebook </a:t>
            </a:r>
            <a:r>
              <a:rPr lang="en" sz="1100" u="sng">
                <a:solidFill>
                  <a:schemeClr val="hlink"/>
                </a:solidFill>
                <a:hlinkClick r:id="rId3"/>
              </a:rPr>
              <a:t>here</a:t>
            </a:r>
            <a:endParaRPr sz="1100">
              <a:solidFill>
                <a:srgbClr val="000000"/>
              </a:solidFill>
            </a:endParaRPr>
          </a:p>
        </p:txBody>
      </p:sp>
      <p:sp>
        <p:nvSpPr>
          <p:cNvPr id="133" name="Google Shape;133;p29"/>
          <p:cNvSpPr txBox="1"/>
          <p:nvPr/>
        </p:nvSpPr>
        <p:spPr>
          <a:xfrm>
            <a:off x="-992600" y="1781000"/>
            <a:ext cx="820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34" name="Google Shape;134;p29"/>
          <p:cNvPicPr preferRelativeResize="0"/>
          <p:nvPr/>
        </p:nvPicPr>
        <p:blipFill>
          <a:blip r:embed="rId4">
            <a:alphaModFix/>
          </a:blip>
          <a:stretch>
            <a:fillRect/>
          </a:stretch>
        </p:blipFill>
        <p:spPr>
          <a:xfrm>
            <a:off x="209400" y="722500"/>
            <a:ext cx="8839201" cy="1458702"/>
          </a:xfrm>
          <a:prstGeom prst="rect">
            <a:avLst/>
          </a:prstGeom>
          <a:noFill/>
          <a:ln>
            <a:noFill/>
          </a:ln>
        </p:spPr>
      </p:pic>
      <p:sp>
        <p:nvSpPr>
          <p:cNvPr id="135" name="Google Shape;135;p29"/>
          <p:cNvSpPr txBox="1"/>
          <p:nvPr/>
        </p:nvSpPr>
        <p:spPr>
          <a:xfrm>
            <a:off x="332450" y="2479150"/>
            <a:ext cx="8562900" cy="1569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800"/>
              <a:t>N</a:t>
            </a:r>
            <a:r>
              <a:rPr lang="en" sz="1800"/>
              <a:t>ext step is to replace the </a:t>
            </a:r>
            <a:r>
              <a:rPr lang="en" sz="1800">
                <a:solidFill>
                  <a:schemeClr val="accent5"/>
                </a:solidFill>
              </a:rPr>
              <a:t>inappropriate</a:t>
            </a:r>
            <a:r>
              <a:rPr lang="en" sz="1800"/>
              <a:t> values in the </a:t>
            </a:r>
            <a:r>
              <a:rPr lang="en" sz="1800">
                <a:solidFill>
                  <a:schemeClr val="accent5"/>
                </a:solidFill>
              </a:rPr>
              <a:t>PernahBekerja</a:t>
            </a:r>
            <a:r>
              <a:rPr lang="en" sz="1800"/>
              <a:t> and </a:t>
            </a:r>
            <a:r>
              <a:rPr lang="en" sz="1800">
                <a:solidFill>
                  <a:schemeClr val="accent5"/>
                </a:solidFill>
              </a:rPr>
              <a:t>AlasanResign</a:t>
            </a:r>
            <a:r>
              <a:rPr lang="en" sz="1800"/>
              <a:t> columns. In the PernahBekerja column, change the </a:t>
            </a:r>
            <a:r>
              <a:rPr lang="en" sz="1800">
                <a:solidFill>
                  <a:schemeClr val="accent5"/>
                </a:solidFill>
              </a:rPr>
              <a:t>'yes'</a:t>
            </a:r>
            <a:r>
              <a:rPr lang="en" sz="1800"/>
              <a:t> value to </a:t>
            </a:r>
            <a:r>
              <a:rPr lang="en" sz="1800">
                <a:solidFill>
                  <a:schemeClr val="accent5"/>
                </a:solidFill>
              </a:rPr>
              <a:t>1 </a:t>
            </a:r>
            <a:r>
              <a:rPr lang="en" sz="1800"/>
              <a:t>and change the </a:t>
            </a:r>
            <a:r>
              <a:rPr lang="en" sz="1800">
                <a:solidFill>
                  <a:schemeClr val="accent5"/>
                </a:solidFill>
              </a:rPr>
              <a:t>column type</a:t>
            </a:r>
            <a:r>
              <a:rPr lang="en" sz="1800"/>
              <a:t> to </a:t>
            </a:r>
            <a:r>
              <a:rPr lang="en" sz="1800">
                <a:solidFill>
                  <a:schemeClr val="accent5"/>
                </a:solidFill>
              </a:rPr>
              <a:t>numeric</a:t>
            </a:r>
            <a:r>
              <a:rPr lang="en" sz="1800"/>
              <a:t>. As for the </a:t>
            </a:r>
            <a:r>
              <a:rPr lang="en" sz="1800">
                <a:solidFill>
                  <a:schemeClr val="accent5"/>
                </a:solidFill>
              </a:rPr>
              <a:t>AlasanResign </a:t>
            </a:r>
            <a:r>
              <a:rPr lang="en" sz="1800"/>
              <a:t>column, there is an inappropriate value, namely </a:t>
            </a:r>
            <a:r>
              <a:rPr lang="en" sz="1800">
                <a:solidFill>
                  <a:schemeClr val="accent5"/>
                </a:solidFill>
              </a:rPr>
              <a:t>'Product Design (UI &amp; UX)'</a:t>
            </a:r>
            <a:r>
              <a:rPr lang="en" sz="1800"/>
              <a:t> which is not suitable as a </a:t>
            </a:r>
            <a:r>
              <a:rPr lang="en" sz="1800">
                <a:solidFill>
                  <a:schemeClr val="accent5"/>
                </a:solidFill>
              </a:rPr>
              <a:t>reason to resign</a:t>
            </a:r>
            <a:r>
              <a:rPr lang="en" sz="1800"/>
              <a:t> and is </a:t>
            </a:r>
            <a:r>
              <a:rPr lang="en" sz="1800">
                <a:solidFill>
                  <a:schemeClr val="accent5"/>
                </a:solidFill>
              </a:rPr>
              <a:t>replaced</a:t>
            </a:r>
            <a:r>
              <a:rPr lang="en" sz="1800"/>
              <a:t> with a </a:t>
            </a:r>
            <a:r>
              <a:rPr lang="en" sz="1800">
                <a:solidFill>
                  <a:schemeClr val="accent5"/>
                </a:solidFill>
              </a:rPr>
              <a:t>mode value</a:t>
            </a:r>
            <a:r>
              <a:rPr lang="en" sz="1800"/>
              <a:t> in the column. </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30"/>
          <p:cNvSpPr txBox="1"/>
          <p:nvPr>
            <p:ph type="title"/>
          </p:nvPr>
        </p:nvSpPr>
        <p:spPr>
          <a:xfrm>
            <a:off x="0" y="-12175"/>
            <a:ext cx="78660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Preprocessing</a:t>
            </a:r>
            <a:endParaRPr b="1"/>
          </a:p>
        </p:txBody>
      </p:sp>
      <p:sp>
        <p:nvSpPr>
          <p:cNvPr id="141" name="Google Shape;141;p30"/>
          <p:cNvSpPr txBox="1"/>
          <p:nvPr/>
        </p:nvSpPr>
        <p:spPr>
          <a:xfrm>
            <a:off x="4656000" y="4772700"/>
            <a:ext cx="4488000" cy="354000"/>
          </a:xfrm>
          <a:prstGeom prst="rect">
            <a:avLst/>
          </a:prstGeom>
          <a:noFill/>
          <a:ln>
            <a:noFill/>
          </a:ln>
        </p:spPr>
        <p:txBody>
          <a:bodyPr anchorCtr="0" anchor="t" bIns="91425" lIns="91425" spcFirstLastPara="1" rIns="91425" wrap="square" tIns="91425">
            <a:spAutoFit/>
          </a:bodyPr>
          <a:lstStyle/>
          <a:p>
            <a:pPr indent="0" lvl="0" marL="0" rtl="0" algn="r">
              <a:lnSpc>
                <a:spcPct val="100000"/>
              </a:lnSpc>
              <a:spcBef>
                <a:spcPts val="0"/>
              </a:spcBef>
              <a:spcAft>
                <a:spcPts val="0"/>
              </a:spcAft>
              <a:buNone/>
            </a:pPr>
            <a:r>
              <a:rPr lang="en" sz="1100"/>
              <a:t>For more details</a:t>
            </a:r>
            <a:r>
              <a:rPr lang="en" sz="1100">
                <a:solidFill>
                  <a:srgbClr val="000000"/>
                </a:solidFill>
              </a:rPr>
              <a:t>, </a:t>
            </a:r>
            <a:r>
              <a:rPr lang="en" sz="1100"/>
              <a:t>see</a:t>
            </a:r>
            <a:r>
              <a:rPr lang="en" sz="1100">
                <a:solidFill>
                  <a:srgbClr val="000000"/>
                </a:solidFill>
              </a:rPr>
              <a:t> jupyter notebook </a:t>
            </a:r>
            <a:r>
              <a:rPr lang="en" sz="1100" u="sng">
                <a:solidFill>
                  <a:schemeClr val="hlink"/>
                </a:solidFill>
                <a:hlinkClick r:id="rId3"/>
              </a:rPr>
              <a:t>here</a:t>
            </a:r>
            <a:endParaRPr sz="1100">
              <a:solidFill>
                <a:srgbClr val="000000"/>
              </a:solidFill>
            </a:endParaRPr>
          </a:p>
        </p:txBody>
      </p:sp>
      <p:sp>
        <p:nvSpPr>
          <p:cNvPr id="142" name="Google Shape;142;p30"/>
          <p:cNvSpPr txBox="1"/>
          <p:nvPr/>
        </p:nvSpPr>
        <p:spPr>
          <a:xfrm>
            <a:off x="-992600" y="1781000"/>
            <a:ext cx="820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43" name="Google Shape;143;p30"/>
          <p:cNvPicPr preferRelativeResize="0"/>
          <p:nvPr/>
        </p:nvPicPr>
        <p:blipFill>
          <a:blip r:embed="rId4">
            <a:alphaModFix/>
          </a:blip>
          <a:stretch>
            <a:fillRect/>
          </a:stretch>
        </p:blipFill>
        <p:spPr>
          <a:xfrm>
            <a:off x="480100" y="652350"/>
            <a:ext cx="3905426" cy="2657500"/>
          </a:xfrm>
          <a:prstGeom prst="rect">
            <a:avLst/>
          </a:prstGeom>
          <a:noFill/>
          <a:ln>
            <a:noFill/>
          </a:ln>
        </p:spPr>
      </p:pic>
      <p:pic>
        <p:nvPicPr>
          <p:cNvPr id="144" name="Google Shape;144;p30"/>
          <p:cNvPicPr preferRelativeResize="0"/>
          <p:nvPr/>
        </p:nvPicPr>
        <p:blipFill>
          <a:blip r:embed="rId5">
            <a:alphaModFix/>
          </a:blip>
          <a:stretch>
            <a:fillRect/>
          </a:stretch>
        </p:blipFill>
        <p:spPr>
          <a:xfrm>
            <a:off x="4837175" y="652350"/>
            <a:ext cx="3358636" cy="2657500"/>
          </a:xfrm>
          <a:prstGeom prst="rect">
            <a:avLst/>
          </a:prstGeom>
          <a:noFill/>
          <a:ln>
            <a:noFill/>
          </a:ln>
        </p:spPr>
      </p:pic>
      <p:sp>
        <p:nvSpPr>
          <p:cNvPr id="145" name="Google Shape;145;p30"/>
          <p:cNvSpPr txBox="1"/>
          <p:nvPr/>
        </p:nvSpPr>
        <p:spPr>
          <a:xfrm>
            <a:off x="332450" y="3391000"/>
            <a:ext cx="7993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then drop columns that have too many unqiue values and those that only have 1 unique value. Those columns are </a:t>
            </a:r>
            <a:r>
              <a:rPr lang="en">
                <a:solidFill>
                  <a:schemeClr val="accent5"/>
                </a:solidFill>
              </a:rPr>
              <a:t>Username, NomorHP, Email, PernahBekerja, EnterpriseID</a:t>
            </a:r>
            <a:r>
              <a:rPr lang="en"/>
              <a: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